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7" r:id="rId4"/>
    <p:sldId id="266" r:id="rId5"/>
    <p:sldId id="259" r:id="rId6"/>
    <p:sldId id="260" r:id="rId7"/>
    <p:sldId id="269" r:id="rId8"/>
    <p:sldId id="261" r:id="rId9"/>
    <p:sldId id="262" r:id="rId10"/>
    <p:sldId id="263" r:id="rId11"/>
    <p:sldId id="264" r:id="rId12"/>
    <p:sldId id="265" r:id="rId1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6086" autoAdjust="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324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431" tIns="48215" rIns="96431" bIns="48215" rtlCol="0"/>
          <a:lstStyle>
            <a:lvl1pPr algn="l">
              <a:defRPr sz="1200"/>
            </a:lvl1pPr>
          </a:lstStyle>
          <a:p>
            <a:endParaRPr lang="en-US" sz="100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431" tIns="48215" rIns="96431" bIns="48215" rtlCol="0"/>
          <a:lstStyle>
            <a:lvl1pPr algn="r">
              <a:defRPr sz="1200"/>
            </a:lvl1pPr>
          </a:lstStyle>
          <a:p>
            <a:r>
              <a:rPr lang="en-US" sz="1000"/>
              <a:t>3/12/2023 am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431" tIns="48215" rIns="96431" bIns="48215" rtlCol="0" anchor="b"/>
          <a:lstStyle>
            <a:lvl1pPr algn="l">
              <a:defRPr sz="1200"/>
            </a:lvl1pPr>
          </a:lstStyle>
          <a:p>
            <a:r>
              <a:rPr lang="en-US" sz="1000"/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431" tIns="48215" rIns="96431" bIns="48215" rtlCol="0" anchor="b"/>
          <a:lstStyle>
            <a:lvl1pPr algn="r">
              <a:defRPr sz="1200"/>
            </a:lvl1pPr>
          </a:lstStyle>
          <a:p>
            <a:fld id="{6E27D2A1-5E3D-4092-A23C-9F93941FE82C}" type="slidenum">
              <a:rPr lang="en-US" sz="1000"/>
              <a:t>‹#›</a:t>
            </a:fld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169920" cy="481471"/>
          </a:xfrm>
          <a:prstGeom prst="rect">
            <a:avLst/>
          </a:prstGeom>
        </p:spPr>
        <p:txBody>
          <a:bodyPr vert="horz" lIns="96431" tIns="48215" rIns="96431" bIns="482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2"/>
            <a:ext cx="3169920" cy="481471"/>
          </a:xfrm>
          <a:prstGeom prst="rect">
            <a:avLst/>
          </a:prstGeom>
        </p:spPr>
        <p:txBody>
          <a:bodyPr vert="horz" lIns="96431" tIns="48215" rIns="96431" bIns="48215" rtlCol="0"/>
          <a:lstStyle>
            <a:lvl1pPr algn="r">
              <a:defRPr sz="1200"/>
            </a:lvl1pPr>
          </a:lstStyle>
          <a:p>
            <a:r>
              <a:rPr lang="en-US"/>
              <a:t>3/12/2023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31" tIns="48215" rIns="96431" bIns="482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464"/>
            <a:ext cx="5852160" cy="3780379"/>
          </a:xfrm>
          <a:prstGeom prst="rect">
            <a:avLst/>
          </a:prstGeom>
        </p:spPr>
        <p:txBody>
          <a:bodyPr vert="horz" lIns="96431" tIns="48215" rIns="96431" bIns="482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730"/>
            <a:ext cx="3169920" cy="481471"/>
          </a:xfrm>
          <a:prstGeom prst="rect">
            <a:avLst/>
          </a:prstGeom>
        </p:spPr>
        <p:txBody>
          <a:bodyPr vert="horz" lIns="96431" tIns="48215" rIns="96431" bIns="48215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730"/>
            <a:ext cx="3169920" cy="481471"/>
          </a:xfrm>
          <a:prstGeom prst="rect">
            <a:avLst/>
          </a:prstGeom>
        </p:spPr>
        <p:txBody>
          <a:bodyPr vert="horz" lIns="96431" tIns="48215" rIns="96431" bIns="48215" rtlCol="0" anchor="b"/>
          <a:lstStyle>
            <a:lvl1pPr algn="r">
              <a:defRPr sz="1200"/>
            </a:lvl1pPr>
          </a:lstStyle>
          <a:p>
            <a:fld id="{CD7111BA-5F7B-42A5-8CC1-8D8743742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096006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C9720-3D7E-4FAB-8C04-8C17CE460A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DE36C-3CDC-4437-AF6E-80473B6A0D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3D7E4-4121-4405-B0FD-B36B955BF5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9455F-4168-4693-A2E5-55E6616050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E64FF-1AC9-4FE0-86A4-7526F157A6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97B83-E5BD-4B4A-9538-DF4956C11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E535D1-E0B1-4ACA-86D6-FCF938FAC1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21A7-69F6-49DA-BD9F-41A27FEA43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21CDD4-7122-40C1-B641-C8E4A68F54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75A06-2006-402D-9B17-DD812978C0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BCC798-52C9-4BFA-A1C7-C144A1F8AD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E970013-531F-4368-A307-A8E1A82F71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1668031"/>
            <a:ext cx="8991600" cy="877163"/>
          </a:xfrm>
          <a:solidFill>
            <a:schemeClr val="accent1"/>
          </a:solidFill>
          <a:ln w="57150" cmpd="thickThin">
            <a:noFill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5100" i="1" dirty="0"/>
              <a:t>“</a:t>
            </a:r>
            <a:r>
              <a:rPr lang="en-US" sz="5100" b="1" i="1" dirty="0"/>
              <a:t>My Son, Keep My Words</a:t>
            </a:r>
            <a:r>
              <a:rPr lang="en-US" sz="5100" i="1" dirty="0"/>
              <a:t> …”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3046988"/>
          </a:xfrm>
          <a:solidFill>
            <a:schemeClr val="accent1"/>
          </a:solidFill>
          <a:ln w="57150" cmpd="thinThick"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lang="en-US" sz="6000" dirty="0"/>
              <a:t>Proverbs 7</a:t>
            </a:r>
          </a:p>
          <a:p>
            <a:pPr eaLnBrk="1" hangingPunct="1"/>
            <a:r>
              <a:rPr lang="en-US" sz="6000" dirty="0"/>
              <a:t>Downfall Of A Young Man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4"/>
          <p:cNvGrpSpPr>
            <a:grpSpLocks/>
          </p:cNvGrpSpPr>
          <p:nvPr/>
        </p:nvGrpSpPr>
        <p:grpSpPr bwMode="auto">
          <a:xfrm>
            <a:off x="47919" y="1600200"/>
            <a:ext cx="9019882" cy="5181600"/>
            <a:chOff x="0" y="1488"/>
            <a:chExt cx="5883" cy="2832"/>
          </a:xfrm>
        </p:grpSpPr>
        <p:pic>
          <p:nvPicPr>
            <p:cNvPr id="12293" name="Picture 5" descr="j0284941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</a:blip>
            <a:srcRect/>
            <a:stretch>
              <a:fillRect/>
            </a:stretch>
          </p:blipFill>
          <p:spPr bwMode="auto">
            <a:xfrm>
              <a:off x="1920" y="1525"/>
              <a:ext cx="2112" cy="13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294" name="Picture 6" descr="uwdd1pbp[1]"/>
            <p:cNvPicPr>
              <a:picLocks noChangeAspect="1" noChangeArrowheads="1"/>
            </p:cNvPicPr>
            <p:nvPr/>
          </p:nvPicPr>
          <p:blipFill>
            <a:blip r:embed="rId3" cstate="print">
              <a:lum bright="70000" contrast="-70000"/>
            </a:blip>
            <a:srcRect/>
            <a:stretch>
              <a:fillRect/>
            </a:stretch>
          </p:blipFill>
          <p:spPr bwMode="auto">
            <a:xfrm>
              <a:off x="4032" y="1536"/>
              <a:ext cx="1851" cy="2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295" name="Picture 7" descr="3avgagud[1]"/>
            <p:cNvPicPr>
              <a:picLocks noChangeAspect="1" noChangeArrowheads="1"/>
            </p:cNvPicPr>
            <p:nvPr/>
          </p:nvPicPr>
          <p:blipFill>
            <a:blip r:embed="rId4" cstate="print">
              <a:lum bright="70000" contrast="-70000"/>
            </a:blip>
            <a:srcRect/>
            <a:stretch>
              <a:fillRect/>
            </a:stretch>
          </p:blipFill>
          <p:spPr bwMode="auto">
            <a:xfrm>
              <a:off x="0" y="1536"/>
              <a:ext cx="1920" cy="2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296" name="Picture 8" descr="tcv2avr_[1]"/>
            <p:cNvPicPr>
              <a:picLocks noChangeAspect="1" noChangeArrowheads="1"/>
            </p:cNvPicPr>
            <p:nvPr/>
          </p:nvPicPr>
          <p:blipFill>
            <a:blip r:embed="rId5" cstate="print">
              <a:lum bright="70000" contrast="-70000"/>
            </a:blip>
            <a:srcRect/>
            <a:stretch>
              <a:fillRect/>
            </a:stretch>
          </p:blipFill>
          <p:spPr bwMode="auto">
            <a:xfrm>
              <a:off x="1920" y="2928"/>
              <a:ext cx="2112" cy="1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297" name="Rectangle 9"/>
            <p:cNvSpPr>
              <a:spLocks noChangeArrowheads="1"/>
            </p:cNvSpPr>
            <p:nvPr/>
          </p:nvSpPr>
          <p:spPr bwMode="auto">
            <a:xfrm>
              <a:off x="0" y="1488"/>
              <a:ext cx="5760" cy="48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458200" cy="2259080"/>
          </a:xfrm>
          <a:noFill/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u="sng" dirty="0"/>
              <a:t>Courted him to lie with her</a:t>
            </a:r>
            <a:r>
              <a:rPr lang="en-US" dirty="0"/>
              <a:t> … verses 16-18; cf. 1 Corinthians 6:18; Genesis 39:7ff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dirty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u="sng" dirty="0"/>
              <a:t>Anticipates and removes his objections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verses 19-20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6CE907C-22A1-36C3-4926-CCDC143AA3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45974"/>
            <a:ext cx="9144000" cy="1200329"/>
          </a:xfrm>
        </p:spPr>
        <p:txBody>
          <a:bodyPr>
            <a:spAutoFit/>
          </a:bodyPr>
          <a:lstStyle/>
          <a:p>
            <a:pPr eaLnBrk="1" hangingPunct="1"/>
            <a:r>
              <a:rPr lang="en-US" sz="3600" b="1" dirty="0">
                <a:solidFill>
                  <a:schemeClr val="bg1"/>
                </a:solidFill>
              </a:rPr>
              <a:t>PROVERBS 7</a:t>
            </a:r>
            <a:br>
              <a:rPr lang="en-US" sz="3600" b="1" dirty="0">
                <a:solidFill>
                  <a:schemeClr val="bg1"/>
                </a:solidFill>
              </a:rPr>
            </a:br>
            <a:r>
              <a:rPr lang="en-US" sz="3600" b="1" u="sng" dirty="0">
                <a:solidFill>
                  <a:schemeClr val="bg1"/>
                </a:solidFill>
              </a:rPr>
              <a:t>THE PERSON DOING THE TEMPTING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4"/>
          <p:cNvGrpSpPr>
            <a:grpSpLocks/>
          </p:cNvGrpSpPr>
          <p:nvPr/>
        </p:nvGrpSpPr>
        <p:grpSpPr bwMode="auto">
          <a:xfrm>
            <a:off x="76199" y="1752600"/>
            <a:ext cx="8991601" cy="5030063"/>
            <a:chOff x="0" y="1488"/>
            <a:chExt cx="5883" cy="2832"/>
          </a:xfrm>
        </p:grpSpPr>
        <p:pic>
          <p:nvPicPr>
            <p:cNvPr id="13317" name="Picture 5" descr="j0284941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</a:blip>
            <a:srcRect/>
            <a:stretch>
              <a:fillRect/>
            </a:stretch>
          </p:blipFill>
          <p:spPr bwMode="auto">
            <a:xfrm>
              <a:off x="1920" y="1525"/>
              <a:ext cx="2112" cy="13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18" name="Picture 6" descr="uwdd1pbp[1]"/>
            <p:cNvPicPr>
              <a:picLocks noChangeAspect="1" noChangeArrowheads="1"/>
            </p:cNvPicPr>
            <p:nvPr/>
          </p:nvPicPr>
          <p:blipFill>
            <a:blip r:embed="rId3" cstate="print">
              <a:lum bright="70000" contrast="-70000"/>
            </a:blip>
            <a:srcRect/>
            <a:stretch>
              <a:fillRect/>
            </a:stretch>
          </p:blipFill>
          <p:spPr bwMode="auto">
            <a:xfrm>
              <a:off x="4032" y="1536"/>
              <a:ext cx="1851" cy="2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19" name="Picture 7" descr="3avgagud[1]"/>
            <p:cNvPicPr>
              <a:picLocks noChangeAspect="1" noChangeArrowheads="1"/>
            </p:cNvPicPr>
            <p:nvPr/>
          </p:nvPicPr>
          <p:blipFill>
            <a:blip r:embed="rId4" cstate="print">
              <a:lum bright="70000" contrast="-70000"/>
            </a:blip>
            <a:srcRect/>
            <a:stretch>
              <a:fillRect/>
            </a:stretch>
          </p:blipFill>
          <p:spPr bwMode="auto">
            <a:xfrm>
              <a:off x="0" y="1536"/>
              <a:ext cx="1920" cy="2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20" name="Picture 8" descr="tcv2avr_[1]"/>
            <p:cNvPicPr>
              <a:picLocks noChangeAspect="1" noChangeArrowheads="1"/>
            </p:cNvPicPr>
            <p:nvPr/>
          </p:nvPicPr>
          <p:blipFill>
            <a:blip r:embed="rId5" cstate="print">
              <a:lum bright="70000" contrast="-70000"/>
            </a:blip>
            <a:srcRect/>
            <a:stretch>
              <a:fillRect/>
            </a:stretch>
          </p:blipFill>
          <p:spPr bwMode="auto">
            <a:xfrm>
              <a:off x="1920" y="2928"/>
              <a:ext cx="2112" cy="1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21" name="Rectangle 9"/>
            <p:cNvSpPr>
              <a:spLocks noChangeArrowheads="1"/>
            </p:cNvSpPr>
            <p:nvPr/>
          </p:nvSpPr>
          <p:spPr bwMode="auto">
            <a:xfrm>
              <a:off x="0" y="1488"/>
              <a:ext cx="5760" cy="48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5337"/>
            <a:ext cx="9144000" cy="1754326"/>
          </a:xfrm>
        </p:spPr>
        <p:txBody>
          <a:bodyPr>
            <a:spAutoFit/>
          </a:bodyPr>
          <a:lstStyle/>
          <a:p>
            <a:pPr eaLnBrk="1" hangingPunct="1"/>
            <a:r>
              <a:rPr lang="en-US" sz="3600" b="1" dirty="0">
                <a:solidFill>
                  <a:schemeClr val="bg1"/>
                </a:solidFill>
              </a:rPr>
              <a:t>PROVERBS 7</a:t>
            </a:r>
            <a:br>
              <a:rPr lang="en-US" sz="3600" b="1" dirty="0">
                <a:solidFill>
                  <a:schemeClr val="bg1"/>
                </a:solidFill>
              </a:rPr>
            </a:br>
            <a:r>
              <a:rPr lang="en-US" sz="3600" b="1" u="sng" dirty="0">
                <a:solidFill>
                  <a:schemeClr val="bg1"/>
                </a:solidFill>
              </a:rPr>
              <a:t>SUCCESS OF THE TEMPTATION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br>
              <a:rPr lang="en-US" sz="3600" b="1" dirty="0">
                <a:solidFill>
                  <a:schemeClr val="bg1"/>
                </a:solidFill>
              </a:rPr>
            </a:br>
            <a:r>
              <a:rPr lang="en-US" sz="3600" b="1" dirty="0">
                <a:solidFill>
                  <a:schemeClr val="bg1"/>
                </a:solidFill>
              </a:rPr>
              <a:t>Verses 21-23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308" y="2057400"/>
            <a:ext cx="8534400" cy="4302716"/>
          </a:xfr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3600" i="1" dirty="0"/>
              <a:t>“Her much fair speech”</a:t>
            </a:r>
            <a:r>
              <a:rPr lang="en-US" sz="3600" dirty="0"/>
              <a:t> </a:t>
            </a:r>
            <a:r>
              <a:rPr lang="en-US" sz="3600" i="1" dirty="0"/>
              <a:t>“The flattering of her lips”</a:t>
            </a:r>
            <a:r>
              <a:rPr lang="en-US" sz="3600" dirty="0"/>
              <a:t> verse 21; cf. Proverbs 5:3-5; 12:2; 29:5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36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3600" u="sng" dirty="0"/>
              <a:t>The young man’s own ignorance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/>
              <a:t>verses 22-23; cf. 2 Peter 2:14; Proverbs 22:1; 1 Corinthians 6:9-10; Galatians 5:19-21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4"/>
          <p:cNvGrpSpPr>
            <a:grpSpLocks/>
          </p:cNvGrpSpPr>
          <p:nvPr/>
        </p:nvGrpSpPr>
        <p:grpSpPr bwMode="auto">
          <a:xfrm>
            <a:off x="76199" y="1600200"/>
            <a:ext cx="8991601" cy="5181600"/>
            <a:chOff x="0" y="1488"/>
            <a:chExt cx="5883" cy="2832"/>
          </a:xfrm>
        </p:grpSpPr>
        <p:pic>
          <p:nvPicPr>
            <p:cNvPr id="14341" name="Picture 5" descr="j0284941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</a:blip>
            <a:srcRect/>
            <a:stretch>
              <a:fillRect/>
            </a:stretch>
          </p:blipFill>
          <p:spPr bwMode="auto">
            <a:xfrm>
              <a:off x="1920" y="1525"/>
              <a:ext cx="2112" cy="13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2" name="Picture 6" descr="uwdd1pbp[1]"/>
            <p:cNvPicPr>
              <a:picLocks noChangeAspect="1" noChangeArrowheads="1"/>
            </p:cNvPicPr>
            <p:nvPr/>
          </p:nvPicPr>
          <p:blipFill>
            <a:blip r:embed="rId3" cstate="print">
              <a:lum bright="70000" contrast="-70000"/>
            </a:blip>
            <a:srcRect/>
            <a:stretch>
              <a:fillRect/>
            </a:stretch>
          </p:blipFill>
          <p:spPr bwMode="auto">
            <a:xfrm>
              <a:off x="4032" y="1536"/>
              <a:ext cx="1851" cy="2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3" name="Picture 7" descr="3avgagud[1]"/>
            <p:cNvPicPr>
              <a:picLocks noChangeAspect="1" noChangeArrowheads="1"/>
            </p:cNvPicPr>
            <p:nvPr/>
          </p:nvPicPr>
          <p:blipFill>
            <a:blip r:embed="rId4" cstate="print">
              <a:lum bright="70000" contrast="-70000"/>
            </a:blip>
            <a:srcRect/>
            <a:stretch>
              <a:fillRect/>
            </a:stretch>
          </p:blipFill>
          <p:spPr bwMode="auto">
            <a:xfrm>
              <a:off x="0" y="1536"/>
              <a:ext cx="1920" cy="2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4" name="Picture 8" descr="tcv2avr_[1]"/>
            <p:cNvPicPr>
              <a:picLocks noChangeAspect="1" noChangeArrowheads="1"/>
            </p:cNvPicPr>
            <p:nvPr/>
          </p:nvPicPr>
          <p:blipFill>
            <a:blip r:embed="rId5" cstate="print">
              <a:lum bright="70000" contrast="-70000"/>
            </a:blip>
            <a:srcRect/>
            <a:stretch>
              <a:fillRect/>
            </a:stretch>
          </p:blipFill>
          <p:spPr bwMode="auto">
            <a:xfrm>
              <a:off x="1920" y="2928"/>
              <a:ext cx="2112" cy="1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45" name="Rectangle 9"/>
            <p:cNvSpPr>
              <a:spLocks noChangeArrowheads="1"/>
            </p:cNvSpPr>
            <p:nvPr/>
          </p:nvSpPr>
          <p:spPr bwMode="auto">
            <a:xfrm>
              <a:off x="0" y="1488"/>
              <a:ext cx="5760" cy="48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4419"/>
            <a:ext cx="8229600" cy="1323439"/>
          </a:xfrm>
        </p:spPr>
        <p:txBody>
          <a:bodyPr>
            <a:spAutoFit/>
          </a:bodyPr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</a:rPr>
              <a:t>PROVERBS 7</a:t>
            </a:r>
            <a:br>
              <a:rPr lang="en-US" sz="4000" b="1" dirty="0">
                <a:solidFill>
                  <a:schemeClr val="bg1"/>
                </a:solidFill>
              </a:rPr>
            </a:br>
            <a:r>
              <a:rPr lang="en-US" sz="4000" b="1" u="sng" dirty="0">
                <a:solidFill>
                  <a:schemeClr val="bg1"/>
                </a:solidFill>
              </a:rPr>
              <a:t>THE LESSON</a:t>
            </a:r>
            <a:r>
              <a:rPr lang="en-US" sz="4000" b="1" dirty="0">
                <a:solidFill>
                  <a:schemeClr val="bg1"/>
                </a:solidFill>
              </a:rPr>
              <a:t> Verses 24-27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534400" cy="4302716"/>
          </a:xfrm>
          <a:noFill/>
        </p:spPr>
        <p:txBody>
          <a:bodyPr>
            <a:spAutoFit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en-US" sz="3600" u="sng" dirty="0"/>
              <a:t>Harken to the right one</a:t>
            </a:r>
            <a:r>
              <a:rPr lang="en-US" sz="3600" dirty="0"/>
              <a:t> … </a:t>
            </a:r>
            <a:r>
              <a:rPr lang="en-US" sz="3600" i="1" dirty="0"/>
              <a:t>“Unto me”</a:t>
            </a:r>
            <a:r>
              <a:rPr lang="en-US" sz="3600" dirty="0"/>
              <a:t> verse 24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3600" u="sng" dirty="0"/>
              <a:t>Take good counsel when it is given</a:t>
            </a:r>
            <a:r>
              <a:rPr lang="en-US" sz="3600" dirty="0"/>
              <a:t> … verse 25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3600" u="sng" dirty="0"/>
              <a:t>Take fair warning when it is given</a:t>
            </a:r>
            <a:r>
              <a:rPr lang="en-US" sz="3600" dirty="0"/>
              <a:t> … </a:t>
            </a:r>
            <a:br>
              <a:rPr lang="en-US" sz="3600" dirty="0"/>
            </a:br>
            <a:r>
              <a:rPr lang="en-US" sz="3600" dirty="0"/>
              <a:t>verses 26-27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3600" u="sng" dirty="0"/>
              <a:t>Look back … Look forward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j0284941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971800" y="1277938"/>
            <a:ext cx="3352800" cy="221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uwdd1pbp[1]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6324600" y="1295400"/>
            <a:ext cx="2938463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 descr="3avgagud[1]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-76200" y="1295400"/>
            <a:ext cx="3048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 descr="tcv2avr_[1]"/>
          <p:cNvPicPr>
            <a:picLocks noChangeAspect="1" noChangeArrowheads="1"/>
          </p:cNvPicPr>
          <p:nvPr/>
        </p:nvPicPr>
        <p:blipFill>
          <a:blip r:embed="rId5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971800" y="3505200"/>
            <a:ext cx="3352800" cy="217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-76200" y="1219200"/>
            <a:ext cx="9144000" cy="76200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0" y="5638800"/>
            <a:ext cx="9144000" cy="76200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2590800" y="182563"/>
            <a:ext cx="44037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54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Young People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172282" y="2795588"/>
            <a:ext cx="8823249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44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charset="0"/>
              </a:rPr>
              <a:t>Ultimately Will We Lose Them </a:t>
            </a:r>
          </a:p>
          <a:p>
            <a:pPr algn="ctr" eaLnBrk="0" hangingPunct="0">
              <a:defRPr/>
            </a:pPr>
            <a:r>
              <a:rPr lang="en-US" sz="44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charset="0"/>
              </a:rPr>
              <a:t>To The World???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j0284941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971800" y="1277938"/>
            <a:ext cx="3352800" cy="221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 descr="uwdd1pbp[1]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6324601" y="1295400"/>
            <a:ext cx="2743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 descr="3avgagud[1]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76198" y="1295400"/>
            <a:ext cx="2895601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 descr="tcv2avr_[1]"/>
          <p:cNvPicPr>
            <a:picLocks noChangeAspect="1" noChangeArrowheads="1"/>
          </p:cNvPicPr>
          <p:nvPr/>
        </p:nvPicPr>
        <p:blipFill>
          <a:blip r:embed="rId5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971800" y="3505200"/>
            <a:ext cx="3352800" cy="217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76196" y="1179890"/>
            <a:ext cx="8991603" cy="115510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76196" y="5685935"/>
            <a:ext cx="8991603" cy="53975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2590800" y="182563"/>
            <a:ext cx="44037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54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Young People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152400" y="1524000"/>
            <a:ext cx="87630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Proverbs 7:1-4</a:t>
            </a:r>
            <a:r>
              <a:rPr lang="en-US" sz="32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, </a:t>
            </a:r>
            <a:r>
              <a:rPr lang="en-US" sz="32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“</a:t>
            </a:r>
            <a:r>
              <a:rPr lang="en-US" sz="3200" b="1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My son, keep my words, And lay up my commandments with thee. Keep my commandments and live; And my law as the apple of thine eye. Bind them upon thy fingers; Write them upon the tablet of thy heart. Say unto wisdom, Thou art my sister; And call understanding (thy) kinswoman</a:t>
            </a:r>
            <a:r>
              <a:rPr lang="en-US" sz="32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.”</a:t>
            </a:r>
            <a:endParaRPr lang="en-US" sz="6600" i="1" dirty="0">
              <a:effectLst>
                <a:outerShdw blurRad="38100" dist="38100" dir="2700000" algn="tl">
                  <a:srgbClr val="FFFFFF"/>
                </a:outerShdw>
              </a:effectLst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4419"/>
            <a:ext cx="8229600" cy="1323439"/>
          </a:xfrm>
        </p:spPr>
        <p:txBody>
          <a:bodyPr>
            <a:spAutoFit/>
          </a:bodyPr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</a:rPr>
              <a:t>PROVERBS 7</a:t>
            </a:r>
            <a:br>
              <a:rPr lang="en-US" sz="4000" b="1" dirty="0">
                <a:solidFill>
                  <a:schemeClr val="bg1"/>
                </a:solidFill>
              </a:rPr>
            </a:br>
            <a:r>
              <a:rPr lang="en-US" sz="4000" b="1" u="sng" dirty="0">
                <a:solidFill>
                  <a:schemeClr val="bg1"/>
                </a:solidFill>
              </a:rPr>
              <a:t>THE PERSON TEMPTED</a:t>
            </a:r>
          </a:p>
        </p:txBody>
      </p:sp>
      <p:grpSp>
        <p:nvGrpSpPr>
          <p:cNvPr id="5123" name="Group 4"/>
          <p:cNvGrpSpPr>
            <a:grpSpLocks/>
          </p:cNvGrpSpPr>
          <p:nvPr/>
        </p:nvGrpSpPr>
        <p:grpSpPr bwMode="auto">
          <a:xfrm>
            <a:off x="76201" y="1669189"/>
            <a:ext cx="8991600" cy="5112611"/>
            <a:chOff x="0" y="1484"/>
            <a:chExt cx="5883" cy="2836"/>
          </a:xfrm>
        </p:grpSpPr>
        <p:pic>
          <p:nvPicPr>
            <p:cNvPr id="5125" name="Picture 5" descr="j0284941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</a:blip>
            <a:srcRect/>
            <a:stretch>
              <a:fillRect/>
            </a:stretch>
          </p:blipFill>
          <p:spPr bwMode="auto">
            <a:xfrm>
              <a:off x="1920" y="1525"/>
              <a:ext cx="2112" cy="13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6" name="Picture 6" descr="uwdd1pbp[1]"/>
            <p:cNvPicPr>
              <a:picLocks noChangeAspect="1" noChangeArrowheads="1"/>
            </p:cNvPicPr>
            <p:nvPr/>
          </p:nvPicPr>
          <p:blipFill>
            <a:blip r:embed="rId3" cstate="print">
              <a:lum bright="70000" contrast="-70000"/>
            </a:blip>
            <a:srcRect/>
            <a:stretch>
              <a:fillRect/>
            </a:stretch>
          </p:blipFill>
          <p:spPr bwMode="auto">
            <a:xfrm>
              <a:off x="4032" y="1536"/>
              <a:ext cx="1851" cy="2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7" name="Picture 7" descr="3avgagud[1]"/>
            <p:cNvPicPr>
              <a:picLocks noChangeAspect="1" noChangeArrowheads="1"/>
            </p:cNvPicPr>
            <p:nvPr/>
          </p:nvPicPr>
          <p:blipFill>
            <a:blip r:embed="rId4" cstate="print">
              <a:lum bright="70000" contrast="-70000"/>
            </a:blip>
            <a:srcRect/>
            <a:stretch>
              <a:fillRect/>
            </a:stretch>
          </p:blipFill>
          <p:spPr bwMode="auto">
            <a:xfrm>
              <a:off x="0" y="1536"/>
              <a:ext cx="1920" cy="2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8" name="Picture 8" descr="tcv2avr_[1]"/>
            <p:cNvPicPr>
              <a:picLocks noChangeAspect="1" noChangeArrowheads="1"/>
            </p:cNvPicPr>
            <p:nvPr/>
          </p:nvPicPr>
          <p:blipFill>
            <a:blip r:embed="rId5" cstate="print">
              <a:lum bright="70000" contrast="-70000"/>
            </a:blip>
            <a:srcRect/>
            <a:stretch>
              <a:fillRect/>
            </a:stretch>
          </p:blipFill>
          <p:spPr bwMode="auto">
            <a:xfrm>
              <a:off x="1920" y="2928"/>
              <a:ext cx="2112" cy="1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29" name="Rectangle 9"/>
            <p:cNvSpPr>
              <a:spLocks noChangeArrowheads="1"/>
            </p:cNvSpPr>
            <p:nvPr/>
          </p:nvSpPr>
          <p:spPr bwMode="auto">
            <a:xfrm>
              <a:off x="0" y="1484"/>
              <a:ext cx="5883" cy="5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346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152400" y="1905000"/>
            <a:ext cx="8991600" cy="4844403"/>
          </a:xfrm>
          <a:noFill/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/>
              <a:t>A </a:t>
            </a:r>
            <a:r>
              <a:rPr lang="en-US" i="1" dirty="0"/>
              <a:t>“Young man”</a:t>
            </a:r>
            <a:r>
              <a:rPr lang="en-US" dirty="0"/>
              <a:t> verse 7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dirty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i="1" dirty="0"/>
              <a:t>“Void of understanding”</a:t>
            </a:r>
            <a:r>
              <a:rPr lang="en-US" dirty="0"/>
              <a:t> verse 7; 2:11-12; Proverbs 3:13; 16:22; 21:16; 23:23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/>
              <a:t>Why? Deuteronomy 6:6-7; 21:18f; Proverbs 15:5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dirty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u="sng" dirty="0"/>
              <a:t>Was in the wrong company</a:t>
            </a:r>
            <a:r>
              <a:rPr lang="en-US" dirty="0"/>
              <a:t> … </a:t>
            </a:r>
            <a:r>
              <a:rPr lang="en-US" i="1" dirty="0"/>
              <a:t>“Among the simple ones”</a:t>
            </a:r>
            <a:r>
              <a:rPr lang="en-US" dirty="0"/>
              <a:t> and </a:t>
            </a:r>
            <a:r>
              <a:rPr lang="en-US" i="1" dirty="0"/>
              <a:t>“among the youths”</a:t>
            </a:r>
            <a:r>
              <a:rPr lang="en-US" dirty="0"/>
              <a:t> verse 7 Proverbs 13:20; 1 Corinthians 15:33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/>
              <a:t>Many have fallen. Genesis 13:12; 1 Samuel 8; </a:t>
            </a:r>
            <a:br>
              <a:rPr lang="en-US" dirty="0"/>
            </a:br>
            <a:r>
              <a:rPr lang="en-US" dirty="0"/>
              <a:t>1 Kings 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3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3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3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5"/>
          <p:cNvGrpSpPr>
            <a:grpSpLocks/>
          </p:cNvGrpSpPr>
          <p:nvPr/>
        </p:nvGrpSpPr>
        <p:grpSpPr bwMode="auto">
          <a:xfrm>
            <a:off x="76199" y="1600200"/>
            <a:ext cx="8991601" cy="5181600"/>
            <a:chOff x="0" y="1488"/>
            <a:chExt cx="5883" cy="2832"/>
          </a:xfrm>
        </p:grpSpPr>
        <p:pic>
          <p:nvPicPr>
            <p:cNvPr id="6149" name="Picture 6" descr="j0284941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</a:blip>
            <a:srcRect/>
            <a:stretch>
              <a:fillRect/>
            </a:stretch>
          </p:blipFill>
          <p:spPr bwMode="auto">
            <a:xfrm>
              <a:off x="1920" y="1525"/>
              <a:ext cx="2112" cy="13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0" name="Picture 7" descr="uwdd1pbp[1]"/>
            <p:cNvPicPr>
              <a:picLocks noChangeAspect="1" noChangeArrowheads="1"/>
            </p:cNvPicPr>
            <p:nvPr/>
          </p:nvPicPr>
          <p:blipFill>
            <a:blip r:embed="rId3" cstate="print">
              <a:lum bright="70000" contrast="-70000"/>
            </a:blip>
            <a:srcRect/>
            <a:stretch>
              <a:fillRect/>
            </a:stretch>
          </p:blipFill>
          <p:spPr bwMode="auto">
            <a:xfrm>
              <a:off x="4032" y="1536"/>
              <a:ext cx="1851" cy="2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1" name="Picture 8" descr="3avgagud[1]"/>
            <p:cNvPicPr>
              <a:picLocks noChangeAspect="1" noChangeArrowheads="1"/>
            </p:cNvPicPr>
            <p:nvPr/>
          </p:nvPicPr>
          <p:blipFill>
            <a:blip r:embed="rId4" cstate="print">
              <a:lum bright="70000" contrast="-70000"/>
            </a:blip>
            <a:srcRect/>
            <a:stretch>
              <a:fillRect/>
            </a:stretch>
          </p:blipFill>
          <p:spPr bwMode="auto">
            <a:xfrm>
              <a:off x="0" y="1536"/>
              <a:ext cx="1920" cy="2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2" name="Picture 9" descr="tcv2avr_[1]"/>
            <p:cNvPicPr>
              <a:picLocks noChangeAspect="1" noChangeArrowheads="1"/>
            </p:cNvPicPr>
            <p:nvPr/>
          </p:nvPicPr>
          <p:blipFill>
            <a:blip r:embed="rId5" cstate="print">
              <a:lum bright="70000" contrast="-70000"/>
            </a:blip>
            <a:srcRect/>
            <a:stretch>
              <a:fillRect/>
            </a:stretch>
          </p:blipFill>
          <p:spPr bwMode="auto">
            <a:xfrm>
              <a:off x="1920" y="2928"/>
              <a:ext cx="2112" cy="1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53" name="Rectangle 10"/>
            <p:cNvSpPr>
              <a:spLocks noChangeArrowheads="1"/>
            </p:cNvSpPr>
            <p:nvPr/>
          </p:nvSpPr>
          <p:spPr bwMode="auto">
            <a:xfrm>
              <a:off x="0" y="1488"/>
              <a:ext cx="5883" cy="48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14286"/>
            <a:ext cx="9144000" cy="4967514"/>
          </a:xfrm>
          <a:noFill/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n-US" u="sng" dirty="0"/>
              <a:t>Was idle</a:t>
            </a:r>
            <a:r>
              <a:rPr lang="en-US" dirty="0"/>
              <a:t> … </a:t>
            </a:r>
            <a:r>
              <a:rPr lang="en-US" i="1" dirty="0"/>
              <a:t>“Passing through the street”</a:t>
            </a:r>
            <a:br>
              <a:rPr lang="en-US" i="1" dirty="0"/>
            </a:br>
            <a:r>
              <a:rPr lang="en-US" dirty="0"/>
              <a:t>verse 8; Ezekiel 16:49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 typeface="Wingdings" pitchFamily="2" charset="2"/>
              <a:buNone/>
            </a:pPr>
            <a:endParaRPr lang="en-US" dirty="0"/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n-US" u="sng" dirty="0"/>
              <a:t>Was in the wrong place</a:t>
            </a:r>
            <a:r>
              <a:rPr lang="en-US" dirty="0"/>
              <a:t> </a:t>
            </a:r>
            <a:r>
              <a:rPr lang="en-US" i="1" dirty="0"/>
              <a:t>… “He went the way to her house”</a:t>
            </a:r>
            <a:r>
              <a:rPr lang="en-US" dirty="0"/>
              <a:t> verse 8; Proverbs 5:8;</a:t>
            </a:r>
            <a:br>
              <a:rPr lang="en-US" dirty="0"/>
            </a:br>
            <a:r>
              <a:rPr lang="en-US" dirty="0"/>
              <a:t>1 Thessalonians 5:22; 1 Peter 5:8</a:t>
            </a: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buNone/>
            </a:pPr>
            <a:endParaRPr lang="en-US" dirty="0"/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n-US" u="sng" dirty="0"/>
              <a:t>Was a night owl</a:t>
            </a:r>
            <a:r>
              <a:rPr lang="en-US" dirty="0"/>
              <a:t> … </a:t>
            </a:r>
            <a:r>
              <a:rPr lang="en-US" i="1" dirty="0"/>
              <a:t>“… in the twilight, in the evening of the day, in the middle of the night and in the darkness.”</a:t>
            </a:r>
            <a:r>
              <a:rPr lang="en-US" dirty="0"/>
              <a:t> verses 8-9; Job 24:15; </a:t>
            </a:r>
            <a:br>
              <a:rPr lang="en-US" dirty="0"/>
            </a:br>
            <a:r>
              <a:rPr lang="en-US" dirty="0"/>
              <a:t>John 3:19-21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84419"/>
            <a:ext cx="8229600" cy="1323439"/>
          </a:xfrm>
          <a:noFill/>
        </p:spPr>
        <p:txBody>
          <a:bodyPr>
            <a:spAutoFit/>
          </a:bodyPr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</a:rPr>
              <a:t>PROVERBS 7</a:t>
            </a:r>
            <a:br>
              <a:rPr lang="en-US" sz="4000" b="1" dirty="0">
                <a:solidFill>
                  <a:schemeClr val="bg1"/>
                </a:solidFill>
              </a:rPr>
            </a:br>
            <a:r>
              <a:rPr lang="en-US" sz="4000" b="1" u="sng" dirty="0">
                <a:solidFill>
                  <a:schemeClr val="bg1"/>
                </a:solidFill>
              </a:rPr>
              <a:t>THE PERSON TEMPTED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"/>
          <p:cNvGrpSpPr>
            <a:grpSpLocks/>
          </p:cNvGrpSpPr>
          <p:nvPr/>
        </p:nvGrpSpPr>
        <p:grpSpPr bwMode="auto">
          <a:xfrm>
            <a:off x="76199" y="1600200"/>
            <a:ext cx="8991601" cy="5181600"/>
            <a:chOff x="0" y="1488"/>
            <a:chExt cx="5883" cy="2832"/>
          </a:xfrm>
        </p:grpSpPr>
        <p:pic>
          <p:nvPicPr>
            <p:cNvPr id="7173" name="Picture 5" descr="j0284941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</a:blip>
            <a:srcRect/>
            <a:stretch>
              <a:fillRect/>
            </a:stretch>
          </p:blipFill>
          <p:spPr bwMode="auto">
            <a:xfrm>
              <a:off x="1920" y="1525"/>
              <a:ext cx="2112" cy="13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4" name="Picture 6" descr="uwdd1pbp[1]"/>
            <p:cNvPicPr>
              <a:picLocks noChangeAspect="1" noChangeArrowheads="1"/>
            </p:cNvPicPr>
            <p:nvPr/>
          </p:nvPicPr>
          <p:blipFill>
            <a:blip r:embed="rId3" cstate="print">
              <a:lum bright="70000" contrast="-70000"/>
            </a:blip>
            <a:srcRect/>
            <a:stretch>
              <a:fillRect/>
            </a:stretch>
          </p:blipFill>
          <p:spPr bwMode="auto">
            <a:xfrm>
              <a:off x="4032" y="1536"/>
              <a:ext cx="1851" cy="2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5" name="Picture 7" descr="3avgagud[1]"/>
            <p:cNvPicPr>
              <a:picLocks noChangeAspect="1" noChangeArrowheads="1"/>
            </p:cNvPicPr>
            <p:nvPr/>
          </p:nvPicPr>
          <p:blipFill>
            <a:blip r:embed="rId4" cstate="print">
              <a:lum bright="70000" contrast="-70000"/>
            </a:blip>
            <a:srcRect/>
            <a:stretch>
              <a:fillRect/>
            </a:stretch>
          </p:blipFill>
          <p:spPr bwMode="auto">
            <a:xfrm>
              <a:off x="0" y="1536"/>
              <a:ext cx="1920" cy="2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6" name="Picture 8" descr="tcv2avr_[1]"/>
            <p:cNvPicPr>
              <a:picLocks noChangeAspect="1" noChangeArrowheads="1"/>
            </p:cNvPicPr>
            <p:nvPr/>
          </p:nvPicPr>
          <p:blipFill>
            <a:blip r:embed="rId5" cstate="print">
              <a:lum bright="70000" contrast="-70000"/>
            </a:blip>
            <a:srcRect/>
            <a:stretch>
              <a:fillRect/>
            </a:stretch>
          </p:blipFill>
          <p:spPr bwMode="auto">
            <a:xfrm>
              <a:off x="1920" y="2928"/>
              <a:ext cx="2112" cy="1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77" name="Rectangle 9"/>
            <p:cNvSpPr>
              <a:spLocks noChangeArrowheads="1"/>
            </p:cNvSpPr>
            <p:nvPr/>
          </p:nvSpPr>
          <p:spPr bwMode="auto">
            <a:xfrm>
              <a:off x="0" y="1488"/>
              <a:ext cx="5760" cy="48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45974"/>
            <a:ext cx="9144000" cy="1200329"/>
          </a:xfrm>
        </p:spPr>
        <p:txBody>
          <a:bodyPr>
            <a:spAutoFit/>
          </a:bodyPr>
          <a:lstStyle/>
          <a:p>
            <a:pPr eaLnBrk="1" hangingPunct="1"/>
            <a:r>
              <a:rPr lang="en-US" sz="3600" b="1">
                <a:solidFill>
                  <a:schemeClr val="bg1"/>
                </a:solidFill>
              </a:rPr>
              <a:t>PROVERBS 7</a:t>
            </a:r>
            <a:br>
              <a:rPr lang="en-US" sz="3600" b="1">
                <a:solidFill>
                  <a:schemeClr val="bg1"/>
                </a:solidFill>
              </a:rPr>
            </a:br>
            <a:r>
              <a:rPr lang="en-US" sz="3600" b="1" u="sng">
                <a:solidFill>
                  <a:schemeClr val="bg1"/>
                </a:solidFill>
              </a:rPr>
              <a:t>THE PERSON DOING THE TEMPTING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534400" cy="2505301"/>
          </a:xfrm>
          <a:noFill/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u="sng" dirty="0"/>
              <a:t>A married woman</a:t>
            </a:r>
            <a:r>
              <a:rPr lang="en-US" dirty="0"/>
              <a:t> verses 19-20; cf. 6:32-33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dirty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u="sng" dirty="0"/>
              <a:t>Dressed like a prostitute</a:t>
            </a:r>
            <a:r>
              <a:rPr lang="en-US" dirty="0"/>
              <a:t> … </a:t>
            </a:r>
            <a:r>
              <a:rPr lang="en-US" i="1" dirty="0"/>
              <a:t>“The attire of a harlot”</a:t>
            </a:r>
            <a:r>
              <a:rPr lang="en-US" dirty="0"/>
              <a:t> verse 10; 1 Timothy 2:9-10;</a:t>
            </a:r>
            <a:br>
              <a:rPr lang="en-US" dirty="0"/>
            </a:br>
            <a:r>
              <a:rPr lang="en-US" dirty="0"/>
              <a:t>1 Peter 3:1-4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61417"/>
            <a:ext cx="8229600" cy="769441"/>
          </a:xfrm>
          <a:solidFill>
            <a:schemeClr val="bg1"/>
          </a:solidFill>
        </p:spPr>
        <p:txBody>
          <a:bodyPr>
            <a:spAutoFit/>
          </a:bodyPr>
          <a:lstStyle/>
          <a:p>
            <a:pPr eaLnBrk="1" hangingPunct="1"/>
            <a:r>
              <a:rPr lang="en-US" dirty="0"/>
              <a:t>Contrast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600201"/>
            <a:ext cx="4343400" cy="5105400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eaLnBrk="1" hangingPunct="1">
              <a:buFontTx/>
              <a:buNone/>
            </a:pPr>
            <a:r>
              <a:rPr lang="en-US" dirty="0">
                <a:solidFill>
                  <a:schemeClr val="bg1"/>
                </a:solidFill>
              </a:rPr>
              <a:t>1 Timothy 2:9</a:t>
            </a:r>
          </a:p>
          <a:p>
            <a:pPr lvl="1" eaLnBrk="1" hangingPunct="1">
              <a:buFontTx/>
              <a:buNone/>
            </a:pPr>
            <a:r>
              <a:rPr lang="en-US" dirty="0">
                <a:solidFill>
                  <a:schemeClr val="bg1"/>
                </a:solidFill>
              </a:rPr>
              <a:t>Not</a:t>
            </a:r>
          </a:p>
          <a:p>
            <a:pPr lvl="1" eaLnBrk="1" hangingPunct="1"/>
            <a:r>
              <a:rPr lang="en-US" dirty="0">
                <a:solidFill>
                  <a:schemeClr val="bg1"/>
                </a:solidFill>
              </a:rPr>
              <a:t>Braided hair</a:t>
            </a:r>
          </a:p>
          <a:p>
            <a:pPr lvl="1" eaLnBrk="1" hangingPunct="1"/>
            <a:r>
              <a:rPr lang="en-US" dirty="0">
                <a:solidFill>
                  <a:schemeClr val="bg1"/>
                </a:solidFill>
              </a:rPr>
              <a:t>Gold, pearls</a:t>
            </a:r>
          </a:p>
          <a:p>
            <a:pPr lvl="1" eaLnBrk="1" hangingPunct="1"/>
            <a:r>
              <a:rPr lang="en-US" dirty="0">
                <a:solidFill>
                  <a:schemeClr val="bg1"/>
                </a:solidFill>
              </a:rPr>
              <a:t>Costly raiment</a:t>
            </a:r>
          </a:p>
          <a:p>
            <a:pPr lvl="1" eaLnBrk="1" hangingPunct="1">
              <a:buFontTx/>
              <a:buNone/>
            </a:pPr>
            <a:r>
              <a:rPr lang="en-US" dirty="0">
                <a:solidFill>
                  <a:schemeClr val="bg1"/>
                </a:solidFill>
              </a:rPr>
              <a:t>But</a:t>
            </a:r>
          </a:p>
          <a:p>
            <a:pPr lvl="1" eaLnBrk="1" hangingPunct="1"/>
            <a:r>
              <a:rPr lang="en-US" dirty="0">
                <a:solidFill>
                  <a:schemeClr val="bg1"/>
                </a:solidFill>
              </a:rPr>
              <a:t>Modesty</a:t>
            </a:r>
          </a:p>
          <a:p>
            <a:pPr lvl="1" eaLnBrk="1" hangingPunct="1"/>
            <a:r>
              <a:rPr lang="en-US" dirty="0">
                <a:solidFill>
                  <a:schemeClr val="bg1"/>
                </a:solidFill>
              </a:rPr>
              <a:t>Shamfastness</a:t>
            </a:r>
          </a:p>
          <a:p>
            <a:pPr lvl="1" eaLnBrk="1" hangingPunct="1"/>
            <a:r>
              <a:rPr lang="en-US" dirty="0">
                <a:solidFill>
                  <a:schemeClr val="bg1"/>
                </a:solidFill>
              </a:rPr>
              <a:t>Sobriety</a:t>
            </a:r>
          </a:p>
          <a:p>
            <a:pPr lvl="1" eaLnBrk="1" hangingPunct="1"/>
            <a:r>
              <a:rPr lang="en-US" dirty="0">
                <a:solidFill>
                  <a:schemeClr val="bg1"/>
                </a:solidFill>
              </a:rPr>
              <a:t>Professing godliness</a:t>
            </a:r>
          </a:p>
          <a:p>
            <a:pPr lvl="1" eaLnBrk="1" hangingPunct="1"/>
            <a:r>
              <a:rPr lang="en-US" dirty="0">
                <a:solidFill>
                  <a:schemeClr val="bg1"/>
                </a:solidFill>
              </a:rPr>
              <a:t>Quietness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343400" cy="5105400"/>
          </a:xfrm>
          <a:ln>
            <a:solidFill>
              <a:schemeClr val="bg1"/>
            </a:solidFill>
          </a:ln>
        </p:spPr>
        <p:txBody>
          <a:bodyPr wrap="square">
            <a:noAutofit/>
          </a:bodyPr>
          <a:lstStyle/>
          <a:p>
            <a:pPr eaLnBrk="1" hangingPunct="1">
              <a:buFontTx/>
              <a:buNone/>
            </a:pPr>
            <a:r>
              <a:rPr lang="en-US" dirty="0">
                <a:solidFill>
                  <a:schemeClr val="bg1"/>
                </a:solidFill>
              </a:rPr>
              <a:t>1 Peter 3:1-4</a:t>
            </a:r>
          </a:p>
          <a:p>
            <a:pPr eaLnBrk="1" hangingPunct="1">
              <a:buFontTx/>
              <a:buNone/>
            </a:pPr>
            <a:r>
              <a:rPr lang="en-US" dirty="0">
                <a:solidFill>
                  <a:schemeClr val="bg1"/>
                </a:solidFill>
              </a:rPr>
              <a:t>	Not</a:t>
            </a:r>
          </a:p>
          <a:p>
            <a:pPr lvl="1" eaLnBrk="1" hangingPunct="1"/>
            <a:r>
              <a:rPr lang="en-US" dirty="0">
                <a:solidFill>
                  <a:schemeClr val="bg1"/>
                </a:solidFill>
              </a:rPr>
              <a:t>Braided hair</a:t>
            </a:r>
          </a:p>
          <a:p>
            <a:pPr lvl="1" eaLnBrk="1" hangingPunct="1"/>
            <a:r>
              <a:rPr lang="en-US" dirty="0">
                <a:solidFill>
                  <a:schemeClr val="bg1"/>
                </a:solidFill>
              </a:rPr>
              <a:t>Outward adorning</a:t>
            </a:r>
          </a:p>
          <a:p>
            <a:pPr lvl="1" eaLnBrk="1" hangingPunct="1"/>
            <a:r>
              <a:rPr lang="en-US" dirty="0">
                <a:solidFill>
                  <a:schemeClr val="bg1"/>
                </a:solidFill>
              </a:rPr>
              <a:t>Jewels, Apparel</a:t>
            </a:r>
          </a:p>
          <a:p>
            <a:pPr lvl="1" eaLnBrk="1" hangingPunct="1">
              <a:buFontTx/>
              <a:buNone/>
            </a:pPr>
            <a:r>
              <a:rPr lang="en-US" dirty="0">
                <a:solidFill>
                  <a:schemeClr val="bg1"/>
                </a:solidFill>
              </a:rPr>
              <a:t>But</a:t>
            </a:r>
          </a:p>
          <a:p>
            <a:pPr lvl="1" eaLnBrk="1" hangingPunct="1"/>
            <a:r>
              <a:rPr lang="en-US" dirty="0">
                <a:solidFill>
                  <a:schemeClr val="bg1"/>
                </a:solidFill>
              </a:rPr>
              <a:t>Hidden man of heart</a:t>
            </a:r>
          </a:p>
          <a:p>
            <a:pPr lvl="1" eaLnBrk="1" hangingPunct="1"/>
            <a:r>
              <a:rPr lang="en-US" dirty="0">
                <a:solidFill>
                  <a:schemeClr val="bg1"/>
                </a:solidFill>
              </a:rPr>
              <a:t>Meek and Quiet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4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4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4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4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4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4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4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4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4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4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9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9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94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94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4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4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94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94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94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94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4"/>
          <p:cNvGrpSpPr>
            <a:grpSpLocks/>
          </p:cNvGrpSpPr>
          <p:nvPr/>
        </p:nvGrpSpPr>
        <p:grpSpPr bwMode="auto">
          <a:xfrm>
            <a:off x="76199" y="1600200"/>
            <a:ext cx="8991601" cy="5181600"/>
            <a:chOff x="0" y="1488"/>
            <a:chExt cx="5883" cy="2832"/>
          </a:xfrm>
        </p:grpSpPr>
        <p:pic>
          <p:nvPicPr>
            <p:cNvPr id="10245" name="Picture 5" descr="j0284941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</a:blip>
            <a:srcRect/>
            <a:stretch>
              <a:fillRect/>
            </a:stretch>
          </p:blipFill>
          <p:spPr bwMode="auto">
            <a:xfrm>
              <a:off x="1920" y="1525"/>
              <a:ext cx="2112" cy="13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46" name="Picture 6" descr="uwdd1pbp[1]"/>
            <p:cNvPicPr>
              <a:picLocks noChangeAspect="1" noChangeArrowheads="1"/>
            </p:cNvPicPr>
            <p:nvPr/>
          </p:nvPicPr>
          <p:blipFill>
            <a:blip r:embed="rId3" cstate="print">
              <a:lum bright="70000" contrast="-70000"/>
            </a:blip>
            <a:srcRect/>
            <a:stretch>
              <a:fillRect/>
            </a:stretch>
          </p:blipFill>
          <p:spPr bwMode="auto">
            <a:xfrm>
              <a:off x="4032" y="1536"/>
              <a:ext cx="1851" cy="2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47" name="Picture 7" descr="3avgagud[1]"/>
            <p:cNvPicPr>
              <a:picLocks noChangeAspect="1" noChangeArrowheads="1"/>
            </p:cNvPicPr>
            <p:nvPr/>
          </p:nvPicPr>
          <p:blipFill>
            <a:blip r:embed="rId4" cstate="print">
              <a:lum bright="70000" contrast="-70000"/>
            </a:blip>
            <a:srcRect/>
            <a:stretch>
              <a:fillRect/>
            </a:stretch>
          </p:blipFill>
          <p:spPr bwMode="auto">
            <a:xfrm>
              <a:off x="0" y="1536"/>
              <a:ext cx="1920" cy="2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48" name="Picture 8" descr="tcv2avr_[1]"/>
            <p:cNvPicPr>
              <a:picLocks noChangeAspect="1" noChangeArrowheads="1"/>
            </p:cNvPicPr>
            <p:nvPr/>
          </p:nvPicPr>
          <p:blipFill>
            <a:blip r:embed="rId5" cstate="print">
              <a:lum bright="70000" contrast="-70000"/>
            </a:blip>
            <a:srcRect/>
            <a:stretch>
              <a:fillRect/>
            </a:stretch>
          </p:blipFill>
          <p:spPr bwMode="auto">
            <a:xfrm>
              <a:off x="1920" y="2928"/>
              <a:ext cx="2112" cy="1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0" y="1488"/>
              <a:ext cx="5760" cy="48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45974"/>
            <a:ext cx="9144000" cy="1200329"/>
          </a:xfrm>
        </p:spPr>
        <p:txBody>
          <a:bodyPr>
            <a:spAutoFit/>
          </a:bodyPr>
          <a:lstStyle/>
          <a:p>
            <a:pPr eaLnBrk="1" hangingPunct="1"/>
            <a:r>
              <a:rPr lang="en-US" sz="3600" b="1" dirty="0">
                <a:solidFill>
                  <a:schemeClr val="bg1"/>
                </a:solidFill>
              </a:rPr>
              <a:t>PROVERBS 7</a:t>
            </a:r>
            <a:br>
              <a:rPr lang="en-US" sz="3600" b="1" dirty="0">
                <a:solidFill>
                  <a:schemeClr val="bg1"/>
                </a:solidFill>
              </a:rPr>
            </a:br>
            <a:r>
              <a:rPr lang="en-US" sz="3600" b="1" u="sng" dirty="0">
                <a:solidFill>
                  <a:schemeClr val="bg1"/>
                </a:solidFill>
              </a:rPr>
              <a:t>THE PERSON DOING THE TEMPTING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827" y="1857816"/>
            <a:ext cx="8803607" cy="4376583"/>
          </a:xfr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u="sng" dirty="0"/>
              <a:t>Crafty and cunning</a:t>
            </a:r>
            <a:r>
              <a:rPr lang="en-US" dirty="0"/>
              <a:t> … </a:t>
            </a:r>
            <a:r>
              <a:rPr lang="en-US" i="1" dirty="0"/>
              <a:t>“Wily of heart”</a:t>
            </a:r>
            <a:br>
              <a:rPr lang="en-US" i="1" dirty="0"/>
            </a:br>
            <a:r>
              <a:rPr lang="en-US" dirty="0"/>
              <a:t>verse 10</a:t>
            </a:r>
            <a:br>
              <a:rPr lang="en-US" dirty="0"/>
            </a:br>
            <a:endParaRPr lang="en-US" dirty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u="sng" dirty="0"/>
              <a:t>Boisterous and unruly</a:t>
            </a:r>
            <a:r>
              <a:rPr lang="en-US" dirty="0"/>
              <a:t> … </a:t>
            </a:r>
            <a:r>
              <a:rPr lang="en-US" i="1" dirty="0"/>
              <a:t>“Loud and stubborn”</a:t>
            </a:r>
            <a:r>
              <a:rPr lang="en-US" dirty="0"/>
              <a:t> verse 11; cf. Proverbs 31:10-31 Worthy Woman.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u="sng" dirty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u="sng" dirty="0"/>
              <a:t>Gadabout</a:t>
            </a:r>
            <a:r>
              <a:rPr lang="en-US" dirty="0"/>
              <a:t> … </a:t>
            </a:r>
            <a:r>
              <a:rPr lang="en-US" i="1" dirty="0"/>
              <a:t>“Her feet abide not in her house”</a:t>
            </a:r>
            <a:r>
              <a:rPr lang="en-US" dirty="0"/>
              <a:t> verse 11; Titus 2:5; 1 Timothy 5:13-14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4"/>
          <p:cNvGrpSpPr>
            <a:grpSpLocks/>
          </p:cNvGrpSpPr>
          <p:nvPr/>
        </p:nvGrpSpPr>
        <p:grpSpPr bwMode="auto">
          <a:xfrm>
            <a:off x="76199" y="1600200"/>
            <a:ext cx="8991601" cy="5181600"/>
            <a:chOff x="0" y="1488"/>
            <a:chExt cx="5883" cy="2832"/>
          </a:xfrm>
        </p:grpSpPr>
        <p:pic>
          <p:nvPicPr>
            <p:cNvPr id="11269" name="Picture 5" descr="j0284941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</a:blip>
            <a:srcRect/>
            <a:stretch>
              <a:fillRect/>
            </a:stretch>
          </p:blipFill>
          <p:spPr bwMode="auto">
            <a:xfrm>
              <a:off x="1920" y="1525"/>
              <a:ext cx="2112" cy="13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0" name="Picture 6" descr="uwdd1pbp[1]"/>
            <p:cNvPicPr>
              <a:picLocks noChangeAspect="1" noChangeArrowheads="1"/>
            </p:cNvPicPr>
            <p:nvPr/>
          </p:nvPicPr>
          <p:blipFill>
            <a:blip r:embed="rId3" cstate="print">
              <a:lum bright="70000" contrast="-70000"/>
            </a:blip>
            <a:srcRect/>
            <a:stretch>
              <a:fillRect/>
            </a:stretch>
          </p:blipFill>
          <p:spPr bwMode="auto">
            <a:xfrm>
              <a:off x="4032" y="1536"/>
              <a:ext cx="1851" cy="2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1" name="Picture 7" descr="3avgagud[1]"/>
            <p:cNvPicPr>
              <a:picLocks noChangeAspect="1" noChangeArrowheads="1"/>
            </p:cNvPicPr>
            <p:nvPr/>
          </p:nvPicPr>
          <p:blipFill>
            <a:blip r:embed="rId4" cstate="print">
              <a:lum bright="70000" contrast="-70000"/>
            </a:blip>
            <a:srcRect/>
            <a:stretch>
              <a:fillRect/>
            </a:stretch>
          </p:blipFill>
          <p:spPr bwMode="auto">
            <a:xfrm>
              <a:off x="0" y="1536"/>
              <a:ext cx="1920" cy="2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2" name="Picture 8" descr="tcv2avr_[1]"/>
            <p:cNvPicPr>
              <a:picLocks noChangeAspect="1" noChangeArrowheads="1"/>
            </p:cNvPicPr>
            <p:nvPr/>
          </p:nvPicPr>
          <p:blipFill>
            <a:blip r:embed="rId5" cstate="print">
              <a:lum bright="70000" contrast="-70000"/>
            </a:blip>
            <a:srcRect/>
            <a:stretch>
              <a:fillRect/>
            </a:stretch>
          </p:blipFill>
          <p:spPr bwMode="auto">
            <a:xfrm>
              <a:off x="1920" y="2928"/>
              <a:ext cx="2112" cy="1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73" name="Rectangle 9"/>
            <p:cNvSpPr>
              <a:spLocks noChangeArrowheads="1"/>
            </p:cNvSpPr>
            <p:nvPr/>
          </p:nvSpPr>
          <p:spPr bwMode="auto">
            <a:xfrm>
              <a:off x="0" y="1488"/>
              <a:ext cx="5760" cy="48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458200" cy="4525963"/>
          </a:xfrm>
          <a:noFill/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u="sng" dirty="0"/>
              <a:t>Forward and indecent</a:t>
            </a:r>
            <a:r>
              <a:rPr lang="en-US" dirty="0"/>
              <a:t> … </a:t>
            </a:r>
            <a:r>
              <a:rPr lang="en-US" i="1" dirty="0"/>
              <a:t>“She caught him and kissed him”</a:t>
            </a:r>
            <a:r>
              <a:rPr lang="en-US" dirty="0"/>
              <a:t> verse 13; cf. Jeremiah 6:15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dirty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u="sng" dirty="0"/>
              <a:t>Courted him to eat with her</a:t>
            </a:r>
            <a:r>
              <a:rPr lang="en-US" dirty="0"/>
              <a:t> … </a:t>
            </a:r>
            <a:r>
              <a:rPr lang="en-US" u="sng" dirty="0"/>
              <a:t>Seems religious</a:t>
            </a:r>
            <a:r>
              <a:rPr lang="en-US" dirty="0"/>
              <a:t> …</a:t>
            </a:r>
            <a:r>
              <a:rPr lang="en-US" i="1" dirty="0"/>
              <a:t>“I have peace offerings with me”</a:t>
            </a:r>
            <a:r>
              <a:rPr lang="en-US" dirty="0"/>
              <a:t> verses 14-15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dirty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u="sng" dirty="0"/>
              <a:t>Pretended great affection</a:t>
            </a:r>
            <a:r>
              <a:rPr lang="en-US" dirty="0"/>
              <a:t> … </a:t>
            </a:r>
            <a:r>
              <a:rPr lang="en-US" i="1" dirty="0"/>
              <a:t>“Therefore, came I forth to meet thee … I have found thee”</a:t>
            </a:r>
            <a:r>
              <a:rPr lang="en-US" dirty="0"/>
              <a:t> verse 15; cf. Genesis 3:3-4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03A9FA5-591C-0114-2F5A-D0BD1F8021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45974"/>
            <a:ext cx="9144000" cy="1200329"/>
          </a:xfrm>
        </p:spPr>
        <p:txBody>
          <a:bodyPr>
            <a:spAutoFit/>
          </a:bodyPr>
          <a:lstStyle/>
          <a:p>
            <a:pPr eaLnBrk="1" hangingPunct="1"/>
            <a:r>
              <a:rPr lang="en-US" sz="3600" b="1" dirty="0">
                <a:solidFill>
                  <a:schemeClr val="bg1"/>
                </a:solidFill>
              </a:rPr>
              <a:t>PROVERBS 7</a:t>
            </a:r>
            <a:br>
              <a:rPr lang="en-US" sz="3600" b="1" dirty="0">
                <a:solidFill>
                  <a:schemeClr val="bg1"/>
                </a:solidFill>
              </a:rPr>
            </a:br>
            <a:r>
              <a:rPr lang="en-US" sz="3600" b="1" u="sng" dirty="0">
                <a:solidFill>
                  <a:schemeClr val="bg1"/>
                </a:solidFill>
              </a:rPr>
              <a:t>THE PERSON DOING THE TEMPTING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613</Words>
  <Application>Microsoft Office PowerPoint</Application>
  <PresentationFormat>On-screen Show (4:3)</PresentationFormat>
  <Paragraphs>70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Comic Sans MS</vt:lpstr>
      <vt:lpstr>Tahoma</vt:lpstr>
      <vt:lpstr>Wingdings</vt:lpstr>
      <vt:lpstr>Default Design</vt:lpstr>
      <vt:lpstr>“My Son, Keep My Words …”</vt:lpstr>
      <vt:lpstr>PowerPoint Presentation</vt:lpstr>
      <vt:lpstr>PowerPoint Presentation</vt:lpstr>
      <vt:lpstr>PROVERBS 7 THE PERSON TEMPTED</vt:lpstr>
      <vt:lpstr>PROVERBS 7 THE PERSON TEMPTED</vt:lpstr>
      <vt:lpstr>PROVERBS 7 THE PERSON DOING THE TEMPTING</vt:lpstr>
      <vt:lpstr>Contrast</vt:lpstr>
      <vt:lpstr>PROVERBS 7 THE PERSON DOING THE TEMPTING</vt:lpstr>
      <vt:lpstr>PROVERBS 7 THE PERSON DOING THE TEMPTING</vt:lpstr>
      <vt:lpstr>PROVERBS 7 THE PERSON DOING THE TEMPTING</vt:lpstr>
      <vt:lpstr>PROVERBS 7 SUCCESS OF THE TEMPTATION  Verses 21-23</vt:lpstr>
      <vt:lpstr>PROVERBS 7 THE LESSON Verses 24-27</vt:lpstr>
    </vt:vector>
  </TitlesOfParts>
  <Company>Fifth Street East Church of Christ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Studies In Proverbs (Lesson 7) (2)</dc:title>
  <dc:creator>Micky Galloway</dc:creator>
  <cp:lastModifiedBy>Richard Lidh</cp:lastModifiedBy>
  <cp:revision>18</cp:revision>
  <cp:lastPrinted>2023-03-11T20:35:51Z</cp:lastPrinted>
  <dcterms:created xsi:type="dcterms:W3CDTF">2006-04-21T21:42:31Z</dcterms:created>
  <dcterms:modified xsi:type="dcterms:W3CDTF">2023-03-11T20:36:22Z</dcterms:modified>
</cp:coreProperties>
</file>